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50" d="100"/>
          <a:sy n="50" d="100"/>
        </p:scale>
        <p:origin x="-168" y="1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3" Type="http://schemas.openxmlformats.org/officeDocument/2006/relationships/hyperlink" Target="https://www.google.com/amp/s/www.onlinepsychologydegree.info/faq/what-does-a-typical-day-look-like-for-a-forensic-psychologist/amp/" TargetMode="External" /><Relationship Id="rId2" Type="http://schemas.openxmlformats.org/officeDocument/2006/relationships/hyperlink" Target="https://www.forensicpsychologyedu.org/salaries/" TargetMode="Externa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hyperlink" Target="https://www.verywellmind.com/an-overview-of-forensic-psychology-2794901" TargetMode="Externa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001486" y="1023257"/>
            <a:ext cx="9296399" cy="1197429"/>
          </a:xfrm>
        </p:spPr>
        <p:txBody>
          <a:bodyPr/>
          <a:lstStyle/>
          <a:p>
            <a:pPr algn="just"/>
            <a:r>
              <a:rPr lang="en-US" dirty="0">
                <a:solidFill>
                  <a:schemeClr val="tx1"/>
                </a:solidFill>
              </a:rPr>
              <a:t>    </a:t>
            </a:r>
            <a:r>
              <a:rPr lang="en-US" dirty="0">
                <a:solidFill>
                  <a:schemeClr val="tx1"/>
                </a:solidFill>
                <a:latin typeface="Century" panose="02040604050505020304" pitchFamily="18" charset="0"/>
              </a:rPr>
              <a:t>Forensic Psychology   </a:t>
            </a:r>
          </a:p>
        </p:txBody>
      </p:sp>
      <p:sp>
        <p:nvSpPr>
          <p:cNvPr id="7" name="Subtitle 6"/>
          <p:cNvSpPr>
            <a:spLocks noGrp="1"/>
          </p:cNvSpPr>
          <p:nvPr>
            <p:ph type="subTitle" idx="1"/>
          </p:nvPr>
        </p:nvSpPr>
        <p:spPr>
          <a:xfrm>
            <a:off x="1332896" y="2220686"/>
            <a:ext cx="7766936" cy="3461657"/>
          </a:xfrm>
        </p:spPr>
        <p:txBody>
          <a:bodyPr>
            <a:normAutofit/>
          </a:bodyPr>
          <a:lstStyle/>
          <a:p>
            <a:pPr algn="just"/>
            <a:r>
              <a:rPr lang="en-US" sz="3200" dirty="0">
                <a:solidFill>
                  <a:schemeClr val="tx1"/>
                </a:solidFill>
                <a:latin typeface="Century" panose="02040604050505020304" pitchFamily="18" charset="0"/>
              </a:rPr>
              <a:t>                    Workplace experience</a:t>
            </a:r>
          </a:p>
          <a:p>
            <a:pPr algn="just"/>
            <a:r>
              <a:rPr lang="en-US" sz="3200" dirty="0">
                <a:solidFill>
                  <a:schemeClr val="tx1"/>
                </a:solidFill>
                <a:latin typeface="Century" panose="02040604050505020304" pitchFamily="18" charset="0"/>
              </a:rPr>
              <a:t>                                Name</a:t>
            </a:r>
          </a:p>
          <a:p>
            <a:pPr algn="just"/>
            <a:r>
              <a:rPr lang="en-US" sz="3200" dirty="0">
                <a:solidFill>
                  <a:schemeClr val="tx1"/>
                </a:solidFill>
                <a:latin typeface="Century" panose="02040604050505020304" pitchFamily="18" charset="0"/>
              </a:rPr>
              <a:t>                Institutional affiliation</a:t>
            </a:r>
          </a:p>
          <a:p>
            <a:pPr algn="just"/>
            <a:r>
              <a:rPr lang="en-US" sz="3200" dirty="0">
                <a:solidFill>
                  <a:schemeClr val="tx1"/>
                </a:solidFill>
                <a:latin typeface="Century" panose="02040604050505020304" pitchFamily="18" charset="0"/>
              </a:rPr>
              <a:t>                             Course</a:t>
            </a:r>
          </a:p>
          <a:p>
            <a:pPr algn="just"/>
            <a:r>
              <a:rPr lang="en-US" sz="3200" dirty="0">
                <a:solidFill>
                  <a:schemeClr val="tx1"/>
                </a:solidFill>
                <a:latin typeface="Century" panose="02040604050505020304" pitchFamily="18" charset="0"/>
              </a:rPr>
              <a:t>                              Date</a:t>
            </a:r>
          </a:p>
        </p:txBody>
      </p:sp>
    </p:spTree>
    <p:extLst>
      <p:ext uri="{BB962C8B-B14F-4D97-AF65-F5344CB8AC3E}">
        <p14:creationId xmlns:p14="http://schemas.microsoft.com/office/powerpoint/2010/main" val="1659479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solidFill>
                  <a:schemeClr val="tx1"/>
                </a:solidFill>
                <a:latin typeface="Century" panose="02040604050505020304" pitchFamily="18" charset="0"/>
              </a:rPr>
              <a:t>    Rewards within the first year</a:t>
            </a:r>
            <a:br>
              <a:rPr lang="en-US" sz="4400" b="1" dirty="0">
                <a:solidFill>
                  <a:schemeClr val="tx1"/>
                </a:solidFill>
                <a:latin typeface="Century" panose="02040604050505020304" pitchFamily="18" charset="0"/>
              </a:rPr>
            </a:br>
            <a:endParaRPr lang="en-US" sz="4400" b="1" dirty="0">
              <a:solidFill>
                <a:schemeClr val="tx1"/>
              </a:solidFill>
              <a:latin typeface="Century" panose="02040604050505020304" pitchFamily="18" charset="0"/>
            </a:endParaRPr>
          </a:p>
        </p:txBody>
      </p:sp>
      <p:sp>
        <p:nvSpPr>
          <p:cNvPr id="3" name="Content Placeholder 2"/>
          <p:cNvSpPr>
            <a:spLocks noGrp="1"/>
          </p:cNvSpPr>
          <p:nvPr>
            <p:ph idx="1"/>
          </p:nvPr>
        </p:nvSpPr>
        <p:spPr>
          <a:xfrm>
            <a:off x="524933" y="2220686"/>
            <a:ext cx="9707637" cy="4321419"/>
          </a:xfrm>
        </p:spPr>
        <p:txBody>
          <a:bodyPr>
            <a:noAutofit/>
          </a:bodyPr>
          <a:lstStyle/>
          <a:p>
            <a:r>
              <a:rPr lang="en-US" sz="2400" dirty="0">
                <a:latin typeface="Century" panose="02040604050505020304" pitchFamily="18" charset="0"/>
              </a:rPr>
              <a:t>The knowledge and skill attained from the actual field are substantially a great reward that I have achieved within the first year. The interactions with the criminal justice system consisting of both magistrates, lawyers and offenders have equipped me with to opportunity to better analyze the diverse situation</a:t>
            </a:r>
          </a:p>
          <a:p>
            <a:r>
              <a:rPr lang="en-US" sz="2400" dirty="0">
                <a:latin typeface="Century" panose="02040604050505020304" pitchFamily="18" charset="0"/>
              </a:rPr>
              <a:t>. In the school setting, we are taught theoretically on the understanding of psychology and the methodologies around it. In the firm, I have been able to put these skills into practice that has served to better improve my stature as a professional</a:t>
            </a:r>
          </a:p>
        </p:txBody>
      </p:sp>
    </p:spTree>
    <p:extLst>
      <p:ext uri="{BB962C8B-B14F-4D97-AF65-F5344CB8AC3E}">
        <p14:creationId xmlns:p14="http://schemas.microsoft.com/office/powerpoint/2010/main" val="1361742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4400" b="1" dirty="0">
                <a:solidFill>
                  <a:schemeClr val="tx1"/>
                </a:solidFill>
                <a:latin typeface="Century" panose="02040604050505020304" pitchFamily="18" charset="0"/>
              </a:rPr>
              <a:t>Cont.</a:t>
            </a:r>
          </a:p>
        </p:txBody>
      </p:sp>
      <p:sp>
        <p:nvSpPr>
          <p:cNvPr id="3" name="Content Placeholder 2"/>
          <p:cNvSpPr>
            <a:spLocks noGrp="1"/>
          </p:cNvSpPr>
          <p:nvPr>
            <p:ph idx="1"/>
          </p:nvPr>
        </p:nvSpPr>
        <p:spPr>
          <a:xfrm>
            <a:off x="677333" y="2160589"/>
            <a:ext cx="9185123" cy="4087811"/>
          </a:xfrm>
        </p:spPr>
        <p:txBody>
          <a:bodyPr>
            <a:normAutofit/>
          </a:bodyPr>
          <a:lstStyle/>
          <a:p>
            <a:r>
              <a:rPr lang="en-US" sz="2400" dirty="0">
                <a:latin typeface="Century" panose="02040604050505020304" pitchFamily="18" charset="0"/>
              </a:rPr>
              <a:t> I have also learnt leadership through my activities with the probation staff who have been willfully engaging in my training sessions. They have also been instrumental in my assessments through their opinions and contribution.</a:t>
            </a:r>
          </a:p>
          <a:p>
            <a:r>
              <a:rPr lang="en-US" sz="2400" dirty="0">
                <a:latin typeface="Century" panose="02040604050505020304" pitchFamily="18" charset="0"/>
              </a:rPr>
              <a:t> This is because a collective of all these rewards will eventually improve my standards in terms of critical thinking in all instances. The influence of this professional environment around me sets a bar that I have to surpass and be on the same level as them. It has also been gainful promoting a level head that is necessary for this career</a:t>
            </a:r>
            <a:r>
              <a:rPr lang="en-US" dirty="0"/>
              <a:t>.</a:t>
            </a:r>
          </a:p>
          <a:p>
            <a:endParaRPr lang="en-US" dirty="0"/>
          </a:p>
        </p:txBody>
      </p:sp>
    </p:spTree>
    <p:extLst>
      <p:ext uri="{BB962C8B-B14F-4D97-AF65-F5344CB8AC3E}">
        <p14:creationId xmlns:p14="http://schemas.microsoft.com/office/powerpoint/2010/main" val="4281634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solidFill>
                  <a:schemeClr val="tx1"/>
                </a:solidFill>
                <a:latin typeface="Century" panose="02040604050505020304" pitchFamily="18" charset="0"/>
              </a:rPr>
              <a:t> Anticipated conflicts within the</a:t>
            </a:r>
            <a:br>
              <a:rPr lang="en-US" sz="4400" b="1" dirty="0">
                <a:solidFill>
                  <a:schemeClr val="tx1"/>
                </a:solidFill>
                <a:latin typeface="Century" panose="02040604050505020304" pitchFamily="18" charset="0"/>
              </a:rPr>
            </a:br>
            <a:r>
              <a:rPr lang="en-US" sz="4400" b="1" dirty="0">
                <a:solidFill>
                  <a:schemeClr val="tx1"/>
                </a:solidFill>
                <a:latin typeface="Century" panose="02040604050505020304" pitchFamily="18" charset="0"/>
              </a:rPr>
              <a:t>                first year</a:t>
            </a:r>
            <a:r>
              <a:rPr lang="en-US" sz="4400" b="1" dirty="0">
                <a:latin typeface="Century" panose="02040604050505020304" pitchFamily="18" charset="0"/>
              </a:rPr>
              <a:t>                            </a:t>
            </a:r>
            <a:br>
              <a:rPr lang="en-US" sz="4400" dirty="0">
                <a:latin typeface="Century" panose="02040604050505020304" pitchFamily="18" charset="0"/>
              </a:rPr>
            </a:br>
            <a:endParaRPr lang="en-US" sz="4400" dirty="0">
              <a:latin typeface="Century" panose="02040604050505020304" pitchFamily="18" charset="0"/>
            </a:endParaRPr>
          </a:p>
        </p:txBody>
      </p:sp>
      <p:sp>
        <p:nvSpPr>
          <p:cNvPr id="3" name="Content Placeholder 2"/>
          <p:cNvSpPr>
            <a:spLocks noGrp="1"/>
          </p:cNvSpPr>
          <p:nvPr>
            <p:ph idx="1"/>
          </p:nvPr>
        </p:nvSpPr>
        <p:spPr>
          <a:xfrm>
            <a:off x="677334" y="2160589"/>
            <a:ext cx="9533466" cy="4218440"/>
          </a:xfrm>
        </p:spPr>
        <p:txBody>
          <a:bodyPr>
            <a:noAutofit/>
          </a:bodyPr>
          <a:lstStyle/>
          <a:p>
            <a:r>
              <a:rPr lang="en-US" sz="2400" dirty="0">
                <a:latin typeface="Century" panose="02040604050505020304" pitchFamily="18" charset="0"/>
              </a:rPr>
              <a:t>The expectation of conflicts does not necessarily mean that they will occur. However, it is important to be ready for such to be able to get around them. The first instance will be with other colleagues in the workplace. The idea that I am a newbie may bring about blame-shifting and arrogance from the seniors.</a:t>
            </a:r>
          </a:p>
          <a:p>
            <a:r>
              <a:rPr lang="en-US" sz="2400" dirty="0">
                <a:latin typeface="Century" panose="02040604050505020304" pitchFamily="18" charset="0"/>
              </a:rPr>
              <a:t>This is more like workplace bullying which is a common thing. Conflicts may also arise while conducting assessments with the suspects and offenders. At times the idea of being assessed may be irritating to the individual who may be provoked to be aggressive and make the process hard on my part</a:t>
            </a:r>
          </a:p>
        </p:txBody>
      </p:sp>
    </p:spTree>
    <p:extLst>
      <p:ext uri="{BB962C8B-B14F-4D97-AF65-F5344CB8AC3E}">
        <p14:creationId xmlns:p14="http://schemas.microsoft.com/office/powerpoint/2010/main" val="1847635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tx1"/>
                </a:solidFill>
                <a:latin typeface="Century" panose="02040604050505020304" pitchFamily="18" charset="0"/>
              </a:rPr>
              <a:t>                           Cont.</a:t>
            </a:r>
          </a:p>
        </p:txBody>
      </p:sp>
      <p:sp>
        <p:nvSpPr>
          <p:cNvPr id="3" name="Content Placeholder 2"/>
          <p:cNvSpPr>
            <a:spLocks noGrp="1"/>
          </p:cNvSpPr>
          <p:nvPr>
            <p:ph idx="1"/>
          </p:nvPr>
        </p:nvSpPr>
        <p:spPr>
          <a:xfrm>
            <a:off x="677334" y="1284514"/>
            <a:ext cx="9925352" cy="5203371"/>
          </a:xfrm>
        </p:spPr>
        <p:txBody>
          <a:bodyPr>
            <a:noAutofit/>
          </a:bodyPr>
          <a:lstStyle/>
          <a:p>
            <a:r>
              <a:rPr lang="en-US" sz="2400" dirty="0">
                <a:latin typeface="Century" panose="02040604050505020304" pitchFamily="18" charset="0"/>
              </a:rPr>
              <a:t>Most offenders do not willfully engage in the psychological analysis as it may at times provide negative results to their reputation. About the seniors within the firm, I might find myself conflicted in the event of late submissions or delayed work.</a:t>
            </a:r>
          </a:p>
          <a:p>
            <a:r>
              <a:rPr lang="en-US" sz="2400" dirty="0">
                <a:latin typeface="Century" panose="02040604050505020304" pitchFamily="18" charset="0"/>
              </a:rPr>
              <a:t> Furthermore, a conflict may result from their there court engagement. In this particular context, the court may be determined on persecuting or laying off charges by an offender. This may go in contradiction to my assessment and result in a professional conflict.</a:t>
            </a:r>
          </a:p>
          <a:p>
            <a:r>
              <a:rPr lang="en-US" sz="2400" dirty="0">
                <a:latin typeface="Century" panose="02040604050505020304" pitchFamily="18" charset="0"/>
              </a:rPr>
              <a:t> These conflicts however will be resolved by initiating professional ethics that will give the directives on the solution. Furthermore, on the matter related to work, I will need to be more diligent in my work to ensure no issue arises from my performance</a:t>
            </a:r>
          </a:p>
        </p:txBody>
      </p:sp>
    </p:spTree>
    <p:extLst>
      <p:ext uri="{BB962C8B-B14F-4D97-AF65-F5344CB8AC3E}">
        <p14:creationId xmlns:p14="http://schemas.microsoft.com/office/powerpoint/2010/main" val="308522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solidFill>
                  <a:schemeClr val="tx1"/>
                </a:solidFill>
              </a:rPr>
              <a:t>                   Annual salary</a:t>
            </a:r>
            <a:br>
              <a:rPr lang="en-US" sz="4400" b="1" dirty="0">
                <a:solidFill>
                  <a:schemeClr val="tx1"/>
                </a:solidFill>
              </a:rPr>
            </a:br>
            <a:endParaRPr lang="en-US" sz="4400" b="1" dirty="0">
              <a:solidFill>
                <a:schemeClr val="tx1"/>
              </a:solidFill>
            </a:endParaRPr>
          </a:p>
        </p:txBody>
      </p:sp>
      <p:sp>
        <p:nvSpPr>
          <p:cNvPr id="3" name="Content Placeholder 2"/>
          <p:cNvSpPr>
            <a:spLocks noGrp="1"/>
          </p:cNvSpPr>
          <p:nvPr>
            <p:ph idx="1"/>
          </p:nvPr>
        </p:nvSpPr>
        <p:spPr>
          <a:xfrm>
            <a:off x="263675" y="1930399"/>
            <a:ext cx="10622039" cy="4492171"/>
          </a:xfrm>
        </p:spPr>
        <p:txBody>
          <a:bodyPr>
            <a:noAutofit/>
          </a:bodyPr>
          <a:lstStyle/>
          <a:p>
            <a:r>
              <a:rPr lang="en-US" sz="2400" dirty="0">
                <a:latin typeface="Century" panose="02040604050505020304" pitchFamily="18" charset="0"/>
              </a:rPr>
              <a:t>My annual collective salary had been $101,790.This is $8492.5 every month. One particular contributor to this is that this profession is presently in high demand in the US and hence a well-paying job in that regard. This salary has been increasing through every new year (Forensic Psychology Edu,2021). </a:t>
            </a:r>
          </a:p>
          <a:p>
            <a:r>
              <a:rPr lang="en-US" sz="2400" dirty="0">
                <a:latin typeface="Century" panose="02040604050505020304" pitchFamily="18" charset="0"/>
              </a:rPr>
              <a:t>This salary cannot be compared to other professionals in other states around the country. Due to the positioning of this firm in we off state, we the employees can receive better remuneration and wages. </a:t>
            </a:r>
          </a:p>
          <a:p>
            <a:r>
              <a:rPr lang="en-US" sz="2400" dirty="0">
                <a:latin typeface="Century" panose="02040604050505020304" pitchFamily="18" charset="0"/>
              </a:rPr>
              <a:t> Considering the minimum wage in the country is $8per hour, Forensic psychology assures me of a $40 per hour with some extra benefit of working in a job I desired to hence comfortable on my end.</a:t>
            </a:r>
          </a:p>
        </p:txBody>
      </p:sp>
    </p:spTree>
    <p:extLst>
      <p:ext uri="{BB962C8B-B14F-4D97-AF65-F5344CB8AC3E}">
        <p14:creationId xmlns:p14="http://schemas.microsoft.com/office/powerpoint/2010/main" val="3848471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tx1"/>
                </a:solidFill>
                <a:latin typeface="Century" panose="02040604050505020304" pitchFamily="18" charset="0"/>
              </a:rPr>
              <a:t>                          Cont.</a:t>
            </a:r>
          </a:p>
        </p:txBody>
      </p:sp>
      <p:sp>
        <p:nvSpPr>
          <p:cNvPr id="3" name="Content Placeholder 2"/>
          <p:cNvSpPr>
            <a:spLocks noGrp="1"/>
          </p:cNvSpPr>
          <p:nvPr>
            <p:ph idx="1"/>
          </p:nvPr>
        </p:nvSpPr>
        <p:spPr>
          <a:xfrm>
            <a:off x="677334" y="2160589"/>
            <a:ext cx="9838266" cy="4240211"/>
          </a:xfrm>
        </p:spPr>
        <p:txBody>
          <a:bodyPr>
            <a:normAutofit fontScale="25000" lnSpcReduction="20000"/>
          </a:bodyPr>
          <a:lstStyle/>
          <a:p>
            <a:r>
              <a:rPr lang="en-US" sz="7700" dirty="0">
                <a:latin typeface="Century" panose="02040604050505020304" pitchFamily="18" charset="0"/>
              </a:rPr>
              <a:t>. </a:t>
            </a:r>
            <a:r>
              <a:rPr lang="en-US" sz="9600" dirty="0">
                <a:latin typeface="Century" panose="02040604050505020304" pitchFamily="18" charset="0"/>
              </a:rPr>
              <a:t>With this salary, I am assured of better housing, better mortgage options and a satisfactory lifestyle. Most professional jobs earn annual salaries relative to what am earning and in this regard, I can consider myself as one of the many who can earn from their skillsets.</a:t>
            </a:r>
          </a:p>
          <a:p>
            <a:r>
              <a:rPr lang="en-US" sz="9600" dirty="0">
                <a:latin typeface="Century" panose="02040604050505020304" pitchFamily="18" charset="0"/>
              </a:rPr>
              <a:t>This is beyond the expectations of my first job endeavor. Safe from the  dramatic issues that arise within the conduct of my work, it is notably a job deserving of this salary. Furthermore, being able to interact with many calibers of individuals within the work environment elevates possibilities of being noted and possibly equipped with more responsibilities that can result in more earnings.</a:t>
            </a:r>
          </a:p>
          <a:p>
            <a:endParaRPr lang="en-US" dirty="0"/>
          </a:p>
        </p:txBody>
      </p:sp>
    </p:spTree>
    <p:extLst>
      <p:ext uri="{BB962C8B-B14F-4D97-AF65-F5344CB8AC3E}">
        <p14:creationId xmlns:p14="http://schemas.microsoft.com/office/powerpoint/2010/main" val="3259782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tx1"/>
                </a:solidFill>
                <a:latin typeface="Century" panose="02040604050505020304" pitchFamily="18" charset="0"/>
              </a:rPr>
              <a:t>  The relevant part of education </a:t>
            </a:r>
          </a:p>
        </p:txBody>
      </p:sp>
      <p:sp>
        <p:nvSpPr>
          <p:cNvPr id="3" name="Content Placeholder 2"/>
          <p:cNvSpPr>
            <a:spLocks noGrp="1"/>
          </p:cNvSpPr>
          <p:nvPr>
            <p:ph idx="1"/>
          </p:nvPr>
        </p:nvSpPr>
        <p:spPr>
          <a:xfrm>
            <a:off x="677334" y="2160589"/>
            <a:ext cx="9141580" cy="3880773"/>
          </a:xfrm>
        </p:spPr>
        <p:txBody>
          <a:bodyPr>
            <a:normAutofit fontScale="92500" lnSpcReduction="20000"/>
          </a:bodyPr>
          <a:lstStyle/>
          <a:p>
            <a:r>
              <a:rPr lang="en-US" sz="2600" dirty="0">
                <a:latin typeface="Century" panose="02040604050505020304" pitchFamily="18" charset="0"/>
              </a:rPr>
              <a:t>To become a forensic psychologist, one has to go through undergraduate courses and postgraduate masters or doctorate course</a:t>
            </a:r>
            <a:r>
              <a:rPr lang="en-US" sz="2800" dirty="0">
                <a:latin typeface="Century" panose="02040604050505020304" pitchFamily="18" charset="0"/>
              </a:rPr>
              <a:t>(Follman ,2019)</a:t>
            </a:r>
            <a:r>
              <a:rPr lang="en-US" sz="2600" dirty="0">
                <a:latin typeface="Century" panose="02040604050505020304" pitchFamily="18" charset="0"/>
              </a:rPr>
              <a:t>. Furthermore, it requires one to be equipped with experience in the field to understand the workability in the career. However, one particular part of the education in school serves to promote one's ability in the job. This is psychology. </a:t>
            </a:r>
          </a:p>
          <a:p>
            <a:r>
              <a:rPr lang="en-US" sz="2600" dirty="0">
                <a:latin typeface="Century" panose="02040604050505020304" pitchFamily="18" charset="0"/>
              </a:rPr>
              <a:t>This is a course that is learnt in the departments of social sciences included as a credit in criminology, law, education among others. This particular course equipped me with the skills necessary to be able to conduct assessments and critical conclusions</a:t>
            </a:r>
          </a:p>
          <a:p>
            <a:endParaRPr lang="en-US" dirty="0"/>
          </a:p>
        </p:txBody>
      </p:sp>
    </p:spTree>
    <p:extLst>
      <p:ext uri="{BB962C8B-B14F-4D97-AF65-F5344CB8AC3E}">
        <p14:creationId xmlns:p14="http://schemas.microsoft.com/office/powerpoint/2010/main" val="2728176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tx1"/>
                </a:solidFill>
                <a:latin typeface="Century" panose="02040604050505020304" pitchFamily="18" charset="0"/>
              </a:rPr>
              <a:t>                           Cont. </a:t>
            </a:r>
          </a:p>
        </p:txBody>
      </p:sp>
      <p:sp>
        <p:nvSpPr>
          <p:cNvPr id="3" name="Content Placeholder 2"/>
          <p:cNvSpPr>
            <a:spLocks noGrp="1"/>
          </p:cNvSpPr>
          <p:nvPr>
            <p:ph idx="1"/>
          </p:nvPr>
        </p:nvSpPr>
        <p:spPr>
          <a:xfrm>
            <a:off x="677333" y="1611087"/>
            <a:ext cx="10186610" cy="4767942"/>
          </a:xfrm>
        </p:spPr>
        <p:txBody>
          <a:bodyPr>
            <a:noAutofit/>
          </a:bodyPr>
          <a:lstStyle/>
          <a:p>
            <a:r>
              <a:rPr lang="en-US" sz="2400" dirty="0">
                <a:latin typeface="Century" panose="02040604050505020304" pitchFamily="18" charset="0"/>
              </a:rPr>
              <a:t>The course work to psychology entails the study of the mind, brain and interactions through human behaviors and processes such as reasoning. It also provisions the students with major theories that have been advanced by historical psychologists which serve to ease the processes of understanding the course work giving a practical essence to learning from others before(Cherry,2020).</a:t>
            </a:r>
          </a:p>
          <a:p>
            <a:r>
              <a:rPr lang="en-US" sz="2400" dirty="0">
                <a:latin typeface="Century" panose="02040604050505020304" pitchFamily="18" charset="0"/>
              </a:rPr>
              <a:t>During the time of my studies, we were able to go further and major in various branches of psychology. Majoring was an integral part of successfully realizing where to focus my psychological knowledge and specialize(Cherry,2020).. I can confidently say that psychology was the most essential part of my education as the skills learnt are an important resource in my present career</a:t>
            </a:r>
          </a:p>
          <a:p>
            <a:endParaRPr lang="en-US" sz="2400" dirty="0">
              <a:latin typeface="Century" panose="02040604050505020304" pitchFamily="18" charset="0"/>
            </a:endParaRPr>
          </a:p>
        </p:txBody>
      </p:sp>
    </p:spTree>
    <p:extLst>
      <p:ext uri="{BB962C8B-B14F-4D97-AF65-F5344CB8AC3E}">
        <p14:creationId xmlns:p14="http://schemas.microsoft.com/office/powerpoint/2010/main" val="1053247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latin typeface="Century" panose="02040604050505020304" pitchFamily="18" charset="0"/>
              </a:rPr>
              <a:t>Further education requirements </a:t>
            </a:r>
            <a:endParaRPr lang="en-US" sz="4400" dirty="0">
              <a:latin typeface="Century" panose="02040604050505020304" pitchFamily="18" charset="0"/>
            </a:endParaRPr>
          </a:p>
        </p:txBody>
      </p:sp>
      <p:sp>
        <p:nvSpPr>
          <p:cNvPr id="3" name="Content Placeholder 2"/>
          <p:cNvSpPr>
            <a:spLocks noGrp="1"/>
          </p:cNvSpPr>
          <p:nvPr>
            <p:ph idx="1"/>
          </p:nvPr>
        </p:nvSpPr>
        <p:spPr>
          <a:xfrm>
            <a:off x="416076" y="1463903"/>
            <a:ext cx="10556723" cy="5067526"/>
          </a:xfrm>
        </p:spPr>
        <p:txBody>
          <a:bodyPr>
            <a:normAutofit lnSpcReduction="10000"/>
          </a:bodyPr>
          <a:lstStyle/>
          <a:p>
            <a:r>
              <a:rPr lang="en-US" sz="2400" dirty="0">
                <a:latin typeface="Century" panose="02040604050505020304" pitchFamily="18" charset="0"/>
              </a:rPr>
              <a:t>To become a forensic psychologist required a bachelors degree and a masters degree and in other instances a doctorate. At this level, one enters these specialized processions by having attained the utmost standards. Education. It is therefore notable that one must be a Dr or a professor(Follman ,2019)</a:t>
            </a:r>
          </a:p>
          <a:p>
            <a:r>
              <a:rPr lang="en-US" sz="2400" dirty="0">
                <a:latin typeface="Century" panose="02040604050505020304" pitchFamily="18" charset="0"/>
              </a:rPr>
              <a:t>. In this regard, one is already much qualified and no. other level of education can be described. However, since the profession is focused mostly on legal matters, it would be relevant to attain a degree in law and criminology. </a:t>
            </a:r>
          </a:p>
          <a:p>
            <a:r>
              <a:rPr lang="en-US" sz="2400" dirty="0">
                <a:latin typeface="Century" panose="02040604050505020304" pitchFamily="18" charset="0"/>
              </a:rPr>
              <a:t>A way that could be of aid to developing more educational value would taking up the role of a lecture in one of the state colleges, This would create an interactive opportunity to get new perspective from the students and the faculty</a:t>
            </a:r>
          </a:p>
        </p:txBody>
      </p:sp>
    </p:spTree>
    <p:extLst>
      <p:ext uri="{BB962C8B-B14F-4D97-AF65-F5344CB8AC3E}">
        <p14:creationId xmlns:p14="http://schemas.microsoft.com/office/powerpoint/2010/main" val="3802827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304800"/>
            <a:ext cx="8596668" cy="965200"/>
          </a:xfrm>
        </p:spPr>
        <p:txBody>
          <a:bodyPr>
            <a:normAutofit/>
          </a:bodyPr>
          <a:lstStyle/>
          <a:p>
            <a:r>
              <a:rPr lang="en-US" sz="4400" b="1" dirty="0">
                <a:latin typeface="Century" panose="02040604050505020304" pitchFamily="18" charset="0"/>
              </a:rPr>
              <a:t>                          Cont.</a:t>
            </a:r>
          </a:p>
        </p:txBody>
      </p:sp>
      <p:sp>
        <p:nvSpPr>
          <p:cNvPr id="3" name="Content Placeholder 2"/>
          <p:cNvSpPr>
            <a:spLocks noGrp="1"/>
          </p:cNvSpPr>
          <p:nvPr>
            <p:ph idx="1"/>
          </p:nvPr>
        </p:nvSpPr>
        <p:spPr>
          <a:xfrm>
            <a:off x="677333" y="1270000"/>
            <a:ext cx="9860037" cy="5304971"/>
          </a:xfrm>
        </p:spPr>
        <p:txBody>
          <a:bodyPr>
            <a:normAutofit/>
          </a:bodyPr>
          <a:lstStyle/>
          <a:p>
            <a:endParaRPr lang="en-US" sz="2400" dirty="0">
              <a:latin typeface="Century" panose="02040604050505020304" pitchFamily="18" charset="0"/>
            </a:endParaRPr>
          </a:p>
          <a:p>
            <a:pPr>
              <a:buFont typeface="Wingdings" panose="05000000000000000000" pitchFamily="2" charset="2"/>
              <a:buChar char="Ø"/>
            </a:pPr>
            <a:r>
              <a:rPr lang="en-US" sz="2400" dirty="0">
                <a:latin typeface="Century" panose="02040604050505020304" pitchFamily="18" charset="0"/>
              </a:rPr>
              <a:t>This would set me apart from the rest as I would be able to be more relative with the processes that go on in the courtrooms, the prisons and probation facilities. </a:t>
            </a:r>
          </a:p>
          <a:p>
            <a:pPr marL="0" indent="0">
              <a:buNone/>
            </a:pPr>
            <a:r>
              <a:rPr lang="en-US" sz="4400" dirty="0">
                <a:latin typeface="Century" panose="02040604050505020304" pitchFamily="18" charset="0"/>
              </a:rPr>
              <a:t>                Conclusion</a:t>
            </a:r>
          </a:p>
          <a:p>
            <a:pPr marL="0" indent="0">
              <a:buNone/>
            </a:pPr>
            <a:endParaRPr lang="en-US" sz="4400" dirty="0">
              <a:latin typeface="Century" panose="02040604050505020304" pitchFamily="18" charset="0"/>
            </a:endParaRPr>
          </a:p>
          <a:p>
            <a:pPr>
              <a:buFont typeface="Wingdings" panose="05000000000000000000" pitchFamily="2" charset="2"/>
              <a:buChar char="Ø"/>
            </a:pPr>
            <a:r>
              <a:rPr lang="en-US" sz="2400" dirty="0">
                <a:latin typeface="Century" panose="02040604050505020304" pitchFamily="18" charset="0"/>
              </a:rPr>
              <a:t>Forensic psychology is an important part of the 21st century legal and criminal justice system which provisions non partisan information in tregar5ds to the matter in context.</a:t>
            </a:r>
            <a:r>
              <a:rPr lang="en-US" sz="4400" dirty="0">
                <a:latin typeface="Century" panose="02040604050505020304" pitchFamily="18" charset="0"/>
              </a:rPr>
              <a:t>                         </a:t>
            </a:r>
          </a:p>
        </p:txBody>
      </p:sp>
    </p:spTree>
    <p:extLst>
      <p:ext uri="{BB962C8B-B14F-4D97-AF65-F5344CB8AC3E}">
        <p14:creationId xmlns:p14="http://schemas.microsoft.com/office/powerpoint/2010/main" val="2806021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2400"/>
            <a:ext cx="8596668" cy="566057"/>
          </a:xfrm>
        </p:spPr>
        <p:txBody>
          <a:bodyPr>
            <a:normAutofit fontScale="90000"/>
          </a:bodyPr>
          <a:lstStyle/>
          <a:p>
            <a:r>
              <a:rPr lang="en-US" b="1" dirty="0">
                <a:solidFill>
                  <a:schemeClr val="tx1"/>
                </a:solidFill>
              </a:rPr>
              <a:t>                         </a:t>
            </a:r>
            <a:r>
              <a:rPr lang="en-US" sz="4900" b="1" dirty="0">
                <a:solidFill>
                  <a:schemeClr val="tx1"/>
                </a:solidFill>
              </a:rPr>
              <a:t>Introduction</a:t>
            </a:r>
            <a:br>
              <a:rPr lang="en-US" b="1" dirty="0"/>
            </a:br>
            <a:endParaRPr lang="en-US" b="1" dirty="0"/>
          </a:p>
        </p:txBody>
      </p:sp>
      <p:sp>
        <p:nvSpPr>
          <p:cNvPr id="3" name="Content Placeholder 2"/>
          <p:cNvSpPr>
            <a:spLocks noGrp="1"/>
          </p:cNvSpPr>
          <p:nvPr>
            <p:ph idx="1"/>
          </p:nvPr>
        </p:nvSpPr>
        <p:spPr>
          <a:xfrm>
            <a:off x="239486" y="1828800"/>
            <a:ext cx="11495313" cy="4550229"/>
          </a:xfrm>
        </p:spPr>
        <p:txBody>
          <a:bodyPr>
            <a:noAutofit/>
          </a:bodyPr>
          <a:lstStyle/>
          <a:p>
            <a:r>
              <a:rPr lang="en-US" sz="2400" dirty="0">
                <a:latin typeface="Century" panose="02040604050505020304" pitchFamily="18" charset="0"/>
              </a:rPr>
              <a:t>Forensic psychology Is a profession that entails the combination of laws and psychology. Although it has received recognition in the 21st century, it has been a practice that has been ongoing for many centuries. It was a Necessitated measure by philosophers and scientists who sought to understand reasons why people commit a crime, had aggressive attributes and anti-social preferences</a:t>
            </a:r>
          </a:p>
          <a:p>
            <a:r>
              <a:rPr lang="en-US" sz="2400" dirty="0">
                <a:latin typeface="Century" panose="02040604050505020304" pitchFamily="18" charset="0"/>
              </a:rPr>
              <a:t>. The solution to this was Forensic Psychology. It involved the analysis of suspects state of mental health and deliberate on their capabilities to face trial. This is a professional occupation that is taught in tertiary institutions offered in both graduate and undergraduate studies. The particular context of this presentation is creating a personal experience profile to work related to the career</a:t>
            </a:r>
          </a:p>
          <a:p>
            <a:endParaRPr lang="en-US" sz="2400" dirty="0">
              <a:latin typeface="Century" panose="02040604050505020304" pitchFamily="18" charset="0"/>
            </a:endParaRPr>
          </a:p>
        </p:txBody>
      </p:sp>
    </p:spTree>
    <p:extLst>
      <p:ext uri="{BB962C8B-B14F-4D97-AF65-F5344CB8AC3E}">
        <p14:creationId xmlns:p14="http://schemas.microsoft.com/office/powerpoint/2010/main" val="3225321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latin typeface="Century" panose="02040604050505020304" pitchFamily="18" charset="0"/>
              </a:rPr>
              <a:t>                      Conclusion</a:t>
            </a:r>
          </a:p>
        </p:txBody>
      </p:sp>
      <p:sp>
        <p:nvSpPr>
          <p:cNvPr id="3" name="Content Placeholder 2"/>
          <p:cNvSpPr>
            <a:spLocks noGrp="1"/>
          </p:cNvSpPr>
          <p:nvPr>
            <p:ph idx="1"/>
          </p:nvPr>
        </p:nvSpPr>
        <p:spPr>
          <a:xfrm>
            <a:off x="677333" y="1502229"/>
            <a:ext cx="10404323" cy="5029200"/>
          </a:xfrm>
        </p:spPr>
        <p:txBody>
          <a:bodyPr>
            <a:noAutofit/>
          </a:bodyPr>
          <a:lstStyle/>
          <a:p>
            <a:r>
              <a:rPr lang="en-US" sz="2400" dirty="0">
                <a:latin typeface="Century" panose="02040604050505020304" pitchFamily="18" charset="0"/>
              </a:rPr>
              <a:t>It is a tool that can be used to ascertain the wearing of the human mind especially in regards to offences committed that seek to understand how credible the individual was to the actions committed. As a Forensic psychologist, I have been able to put my skills into worthwhile activities that promote the better good of society. </a:t>
            </a:r>
          </a:p>
          <a:p>
            <a:r>
              <a:rPr lang="en-US" sz="2400" dirty="0">
                <a:latin typeface="Century" panose="02040604050505020304" pitchFamily="18" charset="0"/>
              </a:rPr>
              <a:t>It is one of the good-paying jobs that are enticing for individuals who would like to pursue their professional dreams. It is an achievable career provided one is focused and willing to learn and engage in education through to the masters of doctorates. This is a high caliber job and requires competency and devotion due to close relations with legal processes</a:t>
            </a:r>
          </a:p>
        </p:txBody>
      </p:sp>
    </p:spTree>
    <p:extLst>
      <p:ext uri="{BB962C8B-B14F-4D97-AF65-F5344CB8AC3E}">
        <p14:creationId xmlns:p14="http://schemas.microsoft.com/office/powerpoint/2010/main" val="2899628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9486"/>
            <a:ext cx="8596668" cy="979714"/>
          </a:xfrm>
        </p:spPr>
        <p:txBody>
          <a:bodyPr>
            <a:noAutofit/>
          </a:bodyPr>
          <a:lstStyle/>
          <a:p>
            <a:r>
              <a:rPr lang="en-US" sz="5400" b="1" dirty="0">
                <a:solidFill>
                  <a:schemeClr val="tx1"/>
                </a:solidFill>
              </a:rPr>
              <a:t>                </a:t>
            </a:r>
            <a:r>
              <a:rPr lang="en-US" sz="4400" b="1" dirty="0">
                <a:solidFill>
                  <a:schemeClr val="tx1"/>
                </a:solidFill>
                <a:latin typeface="Century" panose="02040604050505020304" pitchFamily="18" charset="0"/>
              </a:rPr>
              <a:t>References</a:t>
            </a:r>
          </a:p>
        </p:txBody>
      </p:sp>
      <p:sp>
        <p:nvSpPr>
          <p:cNvPr id="3" name="Content Placeholder 2"/>
          <p:cNvSpPr>
            <a:spLocks noGrp="1"/>
          </p:cNvSpPr>
          <p:nvPr>
            <p:ph idx="1"/>
          </p:nvPr>
        </p:nvSpPr>
        <p:spPr>
          <a:xfrm>
            <a:off x="677334" y="1219200"/>
            <a:ext cx="11296952" cy="5638799"/>
          </a:xfrm>
        </p:spPr>
        <p:txBody>
          <a:bodyPr>
            <a:noAutofit/>
          </a:bodyPr>
          <a:lstStyle/>
          <a:p>
            <a:r>
              <a:rPr lang="en-US" sz="2400" dirty="0">
                <a:latin typeface="Century" panose="02040604050505020304" pitchFamily="18" charset="0"/>
              </a:rPr>
              <a:t>Follman, A. (2019). What You Need to Know About Becoming a Psychology Major. U.S. News&amp;amp;WorldReport.https://www.usnews.com/education/best-colleges/psychology-major-overview/ </a:t>
            </a:r>
          </a:p>
          <a:p>
            <a:r>
              <a:rPr lang="en-US" sz="2400" dirty="0">
                <a:latin typeface="Century" panose="02040604050505020304" pitchFamily="18" charset="0"/>
              </a:rPr>
              <a:t>Forensic Psychology Edu. (2021). Forensic Psychology Salary: Forensic Psychologist Salary. How to Become a Forensic Psychologist | Forensic Psychology Education and Licensing Guides by State. </a:t>
            </a:r>
            <a:r>
              <a:rPr lang="en-US" sz="2400" dirty="0">
                <a:latin typeface="Century" panose="02040604050505020304" pitchFamily="18" charset="0"/>
                <a:hlinkClick r:id="rId2"/>
              </a:rPr>
              <a:t>https://www.forensicpsychologyedu.org/salaries/</a:t>
            </a:r>
            <a:endParaRPr lang="en-US" sz="2400" dirty="0">
              <a:latin typeface="Century" panose="02040604050505020304" pitchFamily="18" charset="0"/>
            </a:endParaRPr>
          </a:p>
          <a:p>
            <a:r>
              <a:rPr lang="en-US" sz="2400" dirty="0">
                <a:latin typeface="Century" panose="02040604050505020304" pitchFamily="18" charset="0"/>
              </a:rPr>
              <a:t> OnlinePhylosophyDegreeguide. (2021). What Does a Typical Day Look Like for a Forensic Psychologist? - Online Psychology Degree Guide. Google. </a:t>
            </a:r>
            <a:r>
              <a:rPr lang="en-US" sz="2400" dirty="0">
                <a:latin typeface="Century" panose="02040604050505020304" pitchFamily="18" charset="0"/>
                <a:hlinkClick r:id="rId3"/>
              </a:rPr>
              <a:t>https://www.google.com/amp/s/www.onlinepsychologydegree.info/faq/what-does-a-typical-day-look-like-for-a-forensic-psychologist/amp/</a:t>
            </a:r>
            <a:endParaRPr lang="en-US" sz="2400" dirty="0">
              <a:latin typeface="Century" panose="02040604050505020304" pitchFamily="18" charset="0"/>
            </a:endParaRPr>
          </a:p>
          <a:p>
            <a:endParaRPr lang="en-US" sz="2400" dirty="0">
              <a:latin typeface="Century" panose="02040604050505020304" pitchFamily="18" charset="0"/>
            </a:endParaRPr>
          </a:p>
        </p:txBody>
      </p:sp>
    </p:spTree>
    <p:extLst>
      <p:ext uri="{BB962C8B-B14F-4D97-AF65-F5344CB8AC3E}">
        <p14:creationId xmlns:p14="http://schemas.microsoft.com/office/powerpoint/2010/main" val="749651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6057"/>
          </a:xfrm>
        </p:spPr>
        <p:txBody>
          <a:bodyPr>
            <a:noAutofit/>
          </a:bodyPr>
          <a:lstStyle/>
          <a:p>
            <a:r>
              <a:rPr lang="en-US" sz="4400" b="1" dirty="0">
                <a:solidFill>
                  <a:schemeClr val="tx1"/>
                </a:solidFill>
              </a:rPr>
              <a:t>                   Cont.</a:t>
            </a:r>
          </a:p>
        </p:txBody>
      </p:sp>
      <p:sp>
        <p:nvSpPr>
          <p:cNvPr id="3" name="Content Placeholder 2"/>
          <p:cNvSpPr>
            <a:spLocks noGrp="1"/>
          </p:cNvSpPr>
          <p:nvPr>
            <p:ph idx="1"/>
          </p:nvPr>
        </p:nvSpPr>
        <p:spPr>
          <a:xfrm>
            <a:off x="677334" y="1611087"/>
            <a:ext cx="10752666" cy="4430276"/>
          </a:xfrm>
        </p:spPr>
        <p:txBody>
          <a:bodyPr>
            <a:normAutofit/>
          </a:bodyPr>
          <a:lstStyle/>
          <a:p>
            <a:r>
              <a:rPr lang="en-US" sz="2400" dirty="0">
                <a:latin typeface="Century" panose="02040604050505020304" pitchFamily="18" charset="0"/>
              </a:rPr>
              <a:t>Cherry, K. (2020). A Brief Overview of the Field of Forensic Psychology. Very well Mind</a:t>
            </a:r>
            <a:r>
              <a:rPr lang="en-US" sz="2400" dirty="0">
                <a:solidFill>
                  <a:schemeClr val="tx2">
                    <a:lumMod val="60000"/>
                    <a:lumOff val="40000"/>
                  </a:schemeClr>
                </a:solidFill>
                <a:latin typeface="Century" panose="02040604050505020304" pitchFamily="18" charset="0"/>
              </a:rPr>
              <a:t>. </a:t>
            </a:r>
            <a:r>
              <a:rPr lang="en-US" sz="2400" dirty="0">
                <a:solidFill>
                  <a:schemeClr val="tx2">
                    <a:lumMod val="60000"/>
                    <a:lumOff val="40000"/>
                  </a:schemeClr>
                </a:solidFill>
                <a:latin typeface="Century" panose="02040604050505020304" pitchFamily="18" charset="0"/>
                <a:hlinkClick r:id="rId2"/>
              </a:rPr>
              <a:t>https://www.verywellmind.com/an-overview-of-forensic-psychology-2794901</a:t>
            </a:r>
            <a:r>
              <a:rPr lang="en-US" sz="2400" dirty="0">
                <a:solidFill>
                  <a:schemeClr val="tx2">
                    <a:lumMod val="60000"/>
                    <a:lumOff val="40000"/>
                  </a:schemeClr>
                </a:solidFill>
                <a:latin typeface="Century" panose="02040604050505020304" pitchFamily="18" charset="0"/>
              </a:rPr>
              <a:t>.</a:t>
            </a:r>
          </a:p>
          <a:p>
            <a:endParaRPr lang="en-US" sz="2400" dirty="0">
              <a:latin typeface="Century" panose="02040604050505020304" pitchFamily="18" charset="0"/>
            </a:endParaRPr>
          </a:p>
          <a:p>
            <a:endParaRPr lang="en-US" sz="2400" dirty="0"/>
          </a:p>
        </p:txBody>
      </p:sp>
    </p:spTree>
    <p:extLst>
      <p:ext uri="{BB962C8B-B14F-4D97-AF65-F5344CB8AC3E}">
        <p14:creationId xmlns:p14="http://schemas.microsoft.com/office/powerpoint/2010/main" val="281227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5944"/>
            <a:ext cx="8596668" cy="827313"/>
          </a:xfrm>
        </p:spPr>
        <p:txBody>
          <a:bodyPr>
            <a:normAutofit fontScale="90000"/>
          </a:bodyPr>
          <a:lstStyle/>
          <a:p>
            <a:r>
              <a:rPr lang="en-US" sz="4900" b="1" dirty="0">
                <a:solidFill>
                  <a:schemeClr val="tx1"/>
                </a:solidFill>
              </a:rPr>
              <a:t>                    Goals set</a:t>
            </a:r>
            <a:br>
              <a:rPr lang="en-US" dirty="0"/>
            </a:br>
            <a:endParaRPr lang="en-US" dirty="0"/>
          </a:p>
        </p:txBody>
      </p:sp>
      <p:sp>
        <p:nvSpPr>
          <p:cNvPr id="3" name="Content Placeholder 2"/>
          <p:cNvSpPr>
            <a:spLocks noGrp="1"/>
          </p:cNvSpPr>
          <p:nvPr>
            <p:ph idx="1"/>
          </p:nvPr>
        </p:nvSpPr>
        <p:spPr>
          <a:xfrm>
            <a:off x="677334" y="1545772"/>
            <a:ext cx="10273695" cy="4942114"/>
          </a:xfrm>
        </p:spPr>
        <p:txBody>
          <a:bodyPr>
            <a:noAutofit/>
          </a:bodyPr>
          <a:lstStyle/>
          <a:p>
            <a:r>
              <a:rPr lang="en-US" sz="2400" dirty="0">
                <a:latin typeface="Century" panose="02040604050505020304" pitchFamily="18" charset="0"/>
              </a:rPr>
              <a:t>Being able to qualify for employment in this career is an absolute achievement that will drive my ambitions for success to greater lengths. My specific goals within the first year are tremendous but efficiently achievable.</a:t>
            </a:r>
          </a:p>
          <a:p>
            <a:r>
              <a:rPr lang="en-US" sz="2400" dirty="0">
                <a:latin typeface="Century" panose="02040604050505020304" pitchFamily="18" charset="0"/>
              </a:rPr>
              <a:t> It is often troubling getting through the first year of work considering the anxiety and work-related issues in regards to being a newbie which attracts unwanted attention from the rest of the staff and the seniors.</a:t>
            </a:r>
          </a:p>
          <a:p>
            <a:r>
              <a:rPr lang="en-US" sz="2400" dirty="0">
                <a:latin typeface="Century" panose="02040604050505020304" pitchFamily="18" charset="0"/>
              </a:rPr>
              <a:t> I have however set my goals which will set me off with dedication and focus. To begin with, I hope to create good relations with my colleagues given receiving internal mentorship geared towards improving my capabilities</a:t>
            </a:r>
          </a:p>
        </p:txBody>
      </p:sp>
    </p:spTree>
    <p:extLst>
      <p:ext uri="{BB962C8B-B14F-4D97-AF65-F5344CB8AC3E}">
        <p14:creationId xmlns:p14="http://schemas.microsoft.com/office/powerpoint/2010/main" val="673510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9600"/>
          </a:xfrm>
        </p:spPr>
        <p:txBody>
          <a:bodyPr>
            <a:normAutofit fontScale="90000"/>
          </a:bodyPr>
          <a:lstStyle/>
          <a:p>
            <a:r>
              <a:rPr lang="en-US" sz="4900" dirty="0">
                <a:solidFill>
                  <a:schemeClr val="tx1"/>
                </a:solidFill>
              </a:rPr>
              <a:t>                     </a:t>
            </a:r>
            <a:r>
              <a:rPr lang="en-US" sz="4900" b="1" dirty="0">
                <a:solidFill>
                  <a:schemeClr val="tx1"/>
                </a:solidFill>
              </a:rPr>
              <a:t>Cont</a:t>
            </a:r>
            <a:r>
              <a:rPr lang="en-US" b="1" dirty="0">
                <a:solidFill>
                  <a:schemeClr val="tx1"/>
                </a:solidFill>
              </a:rPr>
              <a:t>.</a:t>
            </a:r>
          </a:p>
        </p:txBody>
      </p:sp>
      <p:sp>
        <p:nvSpPr>
          <p:cNvPr id="3" name="Content Placeholder 2"/>
          <p:cNvSpPr>
            <a:spLocks noGrp="1"/>
          </p:cNvSpPr>
          <p:nvPr>
            <p:ph idx="1"/>
          </p:nvPr>
        </p:nvSpPr>
        <p:spPr>
          <a:xfrm>
            <a:off x="677333" y="1524001"/>
            <a:ext cx="10491409" cy="4517362"/>
          </a:xfrm>
        </p:spPr>
        <p:txBody>
          <a:bodyPr>
            <a:normAutofit lnSpcReduction="10000"/>
          </a:bodyPr>
          <a:lstStyle/>
          <a:p>
            <a:r>
              <a:rPr lang="en-US" sz="2400" dirty="0">
                <a:latin typeface="Century" panose="02040604050505020304" pitchFamily="18" charset="0"/>
              </a:rPr>
              <a:t>Secondly, I am set towards being a substantial and effective resource in my workplace by being focused on the ultimate goal of the workplace that is to ensure the criminal justice system is provided with the information required. </a:t>
            </a:r>
          </a:p>
          <a:p>
            <a:r>
              <a:rPr lang="en-US" sz="2400" dirty="0">
                <a:latin typeface="Century" panose="02040604050505020304" pitchFamily="18" charset="0"/>
              </a:rPr>
              <a:t>The third is to be focused on time and delivery of my work to improve my ratings within the workforce and possibly become an employee of the year. To achieve this goal will require diligence at to both the clients and the offenders.</a:t>
            </a:r>
          </a:p>
          <a:p>
            <a:r>
              <a:rPr lang="en-US" sz="2400" dirty="0">
                <a:latin typeface="Century" panose="02040604050505020304" pitchFamily="18" charset="0"/>
              </a:rPr>
              <a:t> Finally, I hope to attain practical knowledge through interactions with clients and the legal system. This experience will be instrumental in my work through the years to come. The on the job training will be an aid in professional maturity.</a:t>
            </a:r>
          </a:p>
        </p:txBody>
      </p:sp>
    </p:spTree>
    <p:extLst>
      <p:ext uri="{BB962C8B-B14F-4D97-AF65-F5344CB8AC3E}">
        <p14:creationId xmlns:p14="http://schemas.microsoft.com/office/powerpoint/2010/main" val="103794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9486"/>
            <a:ext cx="8596668" cy="762000"/>
          </a:xfrm>
        </p:spPr>
        <p:txBody>
          <a:bodyPr>
            <a:noAutofit/>
          </a:bodyPr>
          <a:lstStyle/>
          <a:p>
            <a:r>
              <a:rPr lang="en-US" sz="4400" b="1" dirty="0">
                <a:latin typeface="Century" panose="02040604050505020304" pitchFamily="18" charset="0"/>
              </a:rPr>
              <a:t>                  </a:t>
            </a:r>
            <a:r>
              <a:rPr lang="en-US" sz="4400" b="1" dirty="0">
                <a:solidFill>
                  <a:schemeClr val="tx1"/>
                </a:solidFill>
                <a:latin typeface="Century" panose="02040604050505020304" pitchFamily="18" charset="0"/>
              </a:rPr>
              <a:t>Expectations</a:t>
            </a:r>
            <a:br>
              <a:rPr lang="en-US" sz="4400" dirty="0">
                <a:solidFill>
                  <a:schemeClr val="tx1"/>
                </a:solidFill>
                <a:latin typeface="Century" panose="02040604050505020304" pitchFamily="18" charset="0"/>
              </a:rPr>
            </a:br>
            <a:endParaRPr lang="en-US" sz="4400" dirty="0">
              <a:solidFill>
                <a:schemeClr val="tx1"/>
              </a:solidFill>
              <a:latin typeface="Century" panose="02040604050505020304" pitchFamily="18" charset="0"/>
            </a:endParaRPr>
          </a:p>
        </p:txBody>
      </p:sp>
      <p:sp>
        <p:nvSpPr>
          <p:cNvPr id="3" name="Content Placeholder 2"/>
          <p:cNvSpPr>
            <a:spLocks noGrp="1"/>
          </p:cNvSpPr>
          <p:nvPr>
            <p:ph idx="1"/>
          </p:nvPr>
        </p:nvSpPr>
        <p:spPr>
          <a:xfrm>
            <a:off x="677334" y="1828800"/>
            <a:ext cx="10208380" cy="4506685"/>
          </a:xfrm>
        </p:spPr>
        <p:txBody>
          <a:bodyPr>
            <a:noAutofit/>
          </a:bodyPr>
          <a:lstStyle/>
          <a:p>
            <a:r>
              <a:rPr lang="en-US" sz="2400" dirty="0">
                <a:latin typeface="Century" panose="02040604050505020304" pitchFamily="18" charset="0"/>
              </a:rPr>
              <a:t>Expectation wholly depends on an individuals settings towards success and achievement. It is therefore set from goals and is the effort towards them. I expect to become a professional forensic psychologist and as valuable to my credibility as such. </a:t>
            </a:r>
          </a:p>
          <a:p>
            <a:r>
              <a:rPr lang="en-US" sz="2400" dirty="0">
                <a:latin typeface="Century" panose="02040604050505020304" pitchFamily="18" charset="0"/>
              </a:rPr>
              <a:t>Considering the course covered in the University provisioned the knowledge, my capabilities and skills will be developed by the practical activities within the firm.</a:t>
            </a:r>
          </a:p>
          <a:p>
            <a:r>
              <a:rPr lang="en-US" sz="2400" dirty="0">
                <a:latin typeface="Century" panose="02040604050505020304" pitchFamily="18" charset="0"/>
              </a:rPr>
              <a:t> The expectation further goes beyond the workplace setting as I hope to engage the client personally and be able to understand the trigger elements that can give me a form on future encounters in the coming years.</a:t>
            </a:r>
          </a:p>
        </p:txBody>
      </p:sp>
    </p:spTree>
    <p:extLst>
      <p:ext uri="{BB962C8B-B14F-4D97-AF65-F5344CB8AC3E}">
        <p14:creationId xmlns:p14="http://schemas.microsoft.com/office/powerpoint/2010/main" val="277880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4800"/>
            <a:ext cx="8596668" cy="1001486"/>
          </a:xfrm>
        </p:spPr>
        <p:txBody>
          <a:bodyPr>
            <a:normAutofit/>
          </a:bodyPr>
          <a:lstStyle/>
          <a:p>
            <a:r>
              <a:rPr lang="en-US" sz="4400" dirty="0">
                <a:solidFill>
                  <a:schemeClr val="tx1"/>
                </a:solidFill>
              </a:rPr>
              <a:t>                              Cont.</a:t>
            </a:r>
          </a:p>
        </p:txBody>
      </p:sp>
      <p:sp>
        <p:nvSpPr>
          <p:cNvPr id="3" name="Content Placeholder 2"/>
          <p:cNvSpPr>
            <a:spLocks noGrp="1"/>
          </p:cNvSpPr>
          <p:nvPr>
            <p:ph idx="1"/>
          </p:nvPr>
        </p:nvSpPr>
        <p:spPr>
          <a:xfrm>
            <a:off x="677333" y="2160589"/>
            <a:ext cx="10034209" cy="3880773"/>
          </a:xfrm>
        </p:spPr>
        <p:txBody>
          <a:bodyPr>
            <a:normAutofit lnSpcReduction="10000"/>
          </a:bodyPr>
          <a:lstStyle/>
          <a:p>
            <a:r>
              <a:rPr lang="en-US" sz="2400" dirty="0">
                <a:latin typeface="Century" panose="02040604050505020304" pitchFamily="18" charset="0"/>
              </a:rPr>
              <a:t>This career is based on analyzing the psychology of individuals, therefore, I expect to be able to comprehend the real-life attributes to be able to discover and relate them in the legal context. Furthermore, the main objective of being employed other than the provision of services is to earn an income, this is the common drive to be sustainable and stable. I hope to earn a salary that will set me off to be able to be effective in my deliberations and lifestyle</a:t>
            </a:r>
          </a:p>
          <a:p>
            <a:r>
              <a:rPr lang="en-US" sz="2400" dirty="0">
                <a:latin typeface="Century" panose="02040604050505020304" pitchFamily="18" charset="0"/>
              </a:rPr>
              <a:t>It is my utmost expectation that the workplace will provide a conducive environment that allows work to be done efficiently and effectively. Without this in place, the job may become too tiring and time consuming derailing progress.</a:t>
            </a:r>
          </a:p>
        </p:txBody>
      </p:sp>
    </p:spTree>
    <p:extLst>
      <p:ext uri="{BB962C8B-B14F-4D97-AF65-F5344CB8AC3E}">
        <p14:creationId xmlns:p14="http://schemas.microsoft.com/office/powerpoint/2010/main" val="456345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9600"/>
          </a:xfrm>
        </p:spPr>
        <p:txBody>
          <a:bodyPr>
            <a:normAutofit fontScale="90000"/>
          </a:bodyPr>
          <a:lstStyle/>
          <a:p>
            <a:r>
              <a:rPr lang="en-US" sz="4900" b="1" dirty="0">
                <a:solidFill>
                  <a:schemeClr val="tx1"/>
                </a:solidFill>
                <a:latin typeface="Century" panose="02040604050505020304" pitchFamily="18" charset="0"/>
              </a:rPr>
              <a:t>       Interaction with clients</a:t>
            </a:r>
            <a:br>
              <a:rPr lang="en-US" dirty="0"/>
            </a:br>
            <a:endParaRPr lang="en-US" dirty="0"/>
          </a:p>
        </p:txBody>
      </p:sp>
      <p:sp>
        <p:nvSpPr>
          <p:cNvPr id="3" name="Content Placeholder 2"/>
          <p:cNvSpPr>
            <a:spLocks noGrp="1"/>
          </p:cNvSpPr>
          <p:nvPr>
            <p:ph idx="1"/>
          </p:nvPr>
        </p:nvSpPr>
        <p:spPr>
          <a:xfrm>
            <a:off x="677334" y="1480458"/>
            <a:ext cx="10273695" cy="4517362"/>
          </a:xfrm>
        </p:spPr>
        <p:txBody>
          <a:bodyPr>
            <a:noAutofit/>
          </a:bodyPr>
          <a:lstStyle/>
          <a:p>
            <a:r>
              <a:rPr lang="en-US" sz="2400" dirty="0">
                <a:latin typeface="Century" panose="02040604050505020304" pitchFamily="18" charset="0"/>
              </a:rPr>
              <a:t>The most important part of the job is the relations with clients. This is a non-partisan domain where the forensic psychologist doesn't support or condemn the acts by the client but is solely to provide a space of understanding in the legal system.</a:t>
            </a:r>
          </a:p>
          <a:p>
            <a:r>
              <a:rPr lang="en-US" sz="2400" dirty="0">
                <a:latin typeface="Century" panose="02040604050505020304" pitchFamily="18" charset="0"/>
              </a:rPr>
              <a:t> My perspective in regards to interactions with clients will be centered on being neutral. This is because it involves working with both offenders and victims and the need to be able to offer considerable judgment in any instance.</a:t>
            </a:r>
          </a:p>
          <a:p>
            <a:r>
              <a:rPr lang="en-US" sz="2400" dirty="0">
                <a:latin typeface="Century" panose="02040604050505020304" pitchFamily="18" charset="0"/>
              </a:rPr>
              <a:t> Researching the pertinent issues relating to the psyche behind offending is relevant in ensuring that engagements with clients are as productive. Furthermore, in the courts, it will be important to provide well-developed details in regards to the case at hand to enable rightful decisions are made. </a:t>
            </a:r>
          </a:p>
          <a:p>
            <a:endParaRPr lang="en-US" sz="2400" dirty="0">
              <a:latin typeface="Century" panose="02040604050505020304" pitchFamily="18" charset="0"/>
            </a:endParaRPr>
          </a:p>
        </p:txBody>
      </p:sp>
    </p:spTree>
    <p:extLst>
      <p:ext uri="{BB962C8B-B14F-4D97-AF65-F5344CB8AC3E}">
        <p14:creationId xmlns:p14="http://schemas.microsoft.com/office/powerpoint/2010/main" val="4184514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3771"/>
          </a:xfrm>
        </p:spPr>
        <p:txBody>
          <a:bodyPr>
            <a:noAutofit/>
          </a:bodyPr>
          <a:lstStyle/>
          <a:p>
            <a:r>
              <a:rPr lang="en-US" sz="4400" b="1" dirty="0">
                <a:solidFill>
                  <a:schemeClr val="tx1"/>
                </a:solidFill>
                <a:latin typeface="Century" panose="02040604050505020304" pitchFamily="18" charset="0"/>
              </a:rPr>
              <a:t>             A typical day at work</a:t>
            </a:r>
            <a:br>
              <a:rPr lang="en-US" sz="4400" dirty="0">
                <a:solidFill>
                  <a:schemeClr val="tx1"/>
                </a:solidFill>
                <a:latin typeface="Century" panose="02040604050505020304" pitchFamily="18" charset="0"/>
              </a:rPr>
            </a:br>
            <a:endParaRPr lang="en-US" sz="4400" dirty="0">
              <a:solidFill>
                <a:schemeClr val="tx1"/>
              </a:solidFill>
              <a:latin typeface="Century" panose="02040604050505020304" pitchFamily="18" charset="0"/>
            </a:endParaRPr>
          </a:p>
        </p:txBody>
      </p:sp>
      <p:sp>
        <p:nvSpPr>
          <p:cNvPr id="3" name="Content Placeholder 2"/>
          <p:cNvSpPr>
            <a:spLocks noGrp="1"/>
          </p:cNvSpPr>
          <p:nvPr>
            <p:ph idx="1"/>
          </p:nvPr>
        </p:nvSpPr>
        <p:spPr>
          <a:xfrm>
            <a:off x="677333" y="1676401"/>
            <a:ext cx="10643809" cy="4767942"/>
          </a:xfrm>
        </p:spPr>
        <p:txBody>
          <a:bodyPr>
            <a:noAutofit/>
          </a:bodyPr>
          <a:lstStyle/>
          <a:p>
            <a:r>
              <a:rPr lang="en-US" sz="2400" dirty="0">
                <a:latin typeface="Century" panose="02040604050505020304" pitchFamily="18" charset="0"/>
              </a:rPr>
              <a:t>This is a job that cannot be described through one specific form of activities as the individual is engaged in wholesome activities. Even those who specialize in one field will not have a typical day. However, there are important tasks that fall in line with this career. </a:t>
            </a:r>
          </a:p>
          <a:p>
            <a:r>
              <a:rPr lang="en-US" sz="2400" dirty="0">
                <a:latin typeface="Century" panose="02040604050505020304" pitchFamily="18" charset="0"/>
              </a:rPr>
              <a:t>To begin with, I have to conduct face to face assessments to determine the chances of offenders committing a similar crime to individuals in remand or prison. Then I have to prepare the reports and submit them to my superiors. These reports will be used to re-evaluate the offender's credibility to be released (OnlinePhylosophyDegreeguide,2021) </a:t>
            </a:r>
          </a:p>
          <a:p>
            <a:r>
              <a:rPr lang="en-US" sz="2400" dirty="0">
                <a:latin typeface="Century" panose="02040604050505020304" pitchFamily="18" charset="0"/>
              </a:rPr>
              <a:t>Furthermore, it is required from me to be a consultant for the court on the on going progress in the reviews of parole where the inmates general behaviors are key considerations.</a:t>
            </a:r>
          </a:p>
        </p:txBody>
      </p:sp>
    </p:spTree>
    <p:extLst>
      <p:ext uri="{BB962C8B-B14F-4D97-AF65-F5344CB8AC3E}">
        <p14:creationId xmlns:p14="http://schemas.microsoft.com/office/powerpoint/2010/main" val="1256579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3771"/>
          </a:xfrm>
        </p:spPr>
        <p:txBody>
          <a:bodyPr/>
          <a:lstStyle/>
          <a:p>
            <a:r>
              <a:rPr lang="en-US" dirty="0"/>
              <a:t>                         </a:t>
            </a:r>
            <a:r>
              <a:rPr lang="en-US" sz="4400" b="1" dirty="0">
                <a:solidFill>
                  <a:schemeClr val="tx1"/>
                </a:solidFill>
              </a:rPr>
              <a:t>Cont.</a:t>
            </a:r>
          </a:p>
        </p:txBody>
      </p:sp>
      <p:sp>
        <p:nvSpPr>
          <p:cNvPr id="3" name="Content Placeholder 2"/>
          <p:cNvSpPr>
            <a:spLocks noGrp="1"/>
          </p:cNvSpPr>
          <p:nvPr>
            <p:ph idx="1"/>
          </p:nvPr>
        </p:nvSpPr>
        <p:spPr>
          <a:xfrm>
            <a:off x="677333" y="1393371"/>
            <a:ext cx="11035695" cy="4746172"/>
          </a:xfrm>
        </p:spPr>
        <p:txBody>
          <a:bodyPr>
            <a:normAutofit fontScale="92500"/>
          </a:bodyPr>
          <a:lstStyle/>
          <a:p>
            <a:r>
              <a:rPr lang="en-US" sz="2400" dirty="0">
                <a:latin typeface="Century" panose="02040604050505020304" pitchFamily="18" charset="0"/>
              </a:rPr>
              <a:t>To ensure the firm is up to the task, I have to be resourceful be on the lookout for professional modifications. This is a day-to-day activity that is essential in skill-building. As this is ongoing, I have to assess the prisons interactions and problems such as the state of life the prisoners are put through and the incidences </a:t>
            </a:r>
            <a:r>
              <a:rPr lang="en-US" sz="2400">
                <a:latin typeface="Century" panose="02040604050505020304" pitchFamily="18" charset="0"/>
              </a:rPr>
              <a:t>of offences (OnlinePhylosophyDegreeguide,2021).</a:t>
            </a:r>
            <a:endParaRPr lang="en-US" sz="2400" dirty="0">
              <a:latin typeface="Century" panose="02040604050505020304" pitchFamily="18" charset="0"/>
            </a:endParaRPr>
          </a:p>
          <a:p>
            <a:r>
              <a:rPr lang="en-US" sz="2400" dirty="0">
                <a:latin typeface="Century" panose="02040604050505020304" pitchFamily="18" charset="0"/>
              </a:rPr>
              <a:t>The probation staff also depends on our presence to be able to conduct their training as an integral part of understanding the reasoning borne in suspects, offenders and criminal. This is just part of many daily experiences in this career.</a:t>
            </a:r>
          </a:p>
          <a:p>
            <a:r>
              <a:rPr lang="en-US" sz="2400" dirty="0">
                <a:latin typeface="Century" panose="02040604050505020304" pitchFamily="18" charset="0"/>
              </a:rPr>
              <a:t>It is also my duty to appear in court to provide testimony and sentencing suggestions in the event of a summoning which is a regular activity. There  are many reasons to appear in court and not limited to the aforementioned .</a:t>
            </a:r>
          </a:p>
        </p:txBody>
      </p:sp>
    </p:spTree>
    <p:extLst>
      <p:ext uri="{BB962C8B-B14F-4D97-AF65-F5344CB8AC3E}">
        <p14:creationId xmlns:p14="http://schemas.microsoft.com/office/powerpoint/2010/main" val="12039631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131</TotalTime>
  <Words>2505</Words>
  <Application>Microsoft Office PowerPoint</Application>
  <PresentationFormat>Widescreen</PresentationFormat>
  <Paragraphs>81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Facet</vt:lpstr>
      <vt:lpstr>    Forensic Psychology   </vt:lpstr>
      <vt:lpstr>                         Introduction </vt:lpstr>
      <vt:lpstr>                    Goals set </vt:lpstr>
      <vt:lpstr>                     Cont.</vt:lpstr>
      <vt:lpstr>                  Expectations </vt:lpstr>
      <vt:lpstr>                              Cont.</vt:lpstr>
      <vt:lpstr>       Interaction with clients </vt:lpstr>
      <vt:lpstr>             A typical day at work </vt:lpstr>
      <vt:lpstr>                         Cont.</vt:lpstr>
      <vt:lpstr>    Rewards within the first year </vt:lpstr>
      <vt:lpstr>                           Cont.</vt:lpstr>
      <vt:lpstr> Anticipated conflicts within the                 first year                             </vt:lpstr>
      <vt:lpstr>                           Cont.</vt:lpstr>
      <vt:lpstr>                   Annual salary </vt:lpstr>
      <vt:lpstr>                          Cont.</vt:lpstr>
      <vt:lpstr>  The relevant part of education </vt:lpstr>
      <vt:lpstr>                           Cont. </vt:lpstr>
      <vt:lpstr>Further education requirements </vt:lpstr>
      <vt:lpstr>                          Cont.</vt:lpstr>
      <vt:lpstr>                      Conclusion</vt:lpstr>
      <vt:lpstr>                References</vt:lpstr>
      <vt:lpstr>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nyoike31@gmail.com</cp:lastModifiedBy>
  <cp:revision>15</cp:revision>
  <dcterms:created xsi:type="dcterms:W3CDTF">2021-05-19T14:11:54Z</dcterms:created>
  <dcterms:modified xsi:type="dcterms:W3CDTF">2021-05-31T02:09:15Z</dcterms:modified>
</cp:coreProperties>
</file>